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68" r:id="rId3"/>
    <p:sldId id="284" r:id="rId4"/>
    <p:sldId id="270" r:id="rId5"/>
    <p:sldId id="276" r:id="rId6"/>
    <p:sldId id="285" r:id="rId7"/>
    <p:sldId id="269" r:id="rId8"/>
    <p:sldId id="259" r:id="rId9"/>
    <p:sldId id="262" r:id="rId10"/>
    <p:sldId id="263" r:id="rId11"/>
    <p:sldId id="261" r:id="rId12"/>
    <p:sldId id="286" r:id="rId13"/>
    <p:sldId id="267" r:id="rId14"/>
    <p:sldId id="273" r:id="rId15"/>
    <p:sldId id="279" r:id="rId16"/>
    <p:sldId id="277" r:id="rId17"/>
    <p:sldId id="278" r:id="rId18"/>
    <p:sldId id="291" r:id="rId19"/>
    <p:sldId id="287" r:id="rId20"/>
    <p:sldId id="292" r:id="rId21"/>
    <p:sldId id="288" r:id="rId22"/>
    <p:sldId id="290" r:id="rId23"/>
    <p:sldId id="289" r:id="rId24"/>
    <p:sldId id="294" r:id="rId25"/>
    <p:sldId id="293" r:id="rId26"/>
    <p:sldId id="282" r:id="rId27"/>
    <p:sldId id="283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Dank Mono" panose="00000509000000000000" pitchFamily="49" charset="0"/>
      <p:regular r:id="rId34"/>
      <p: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10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000f4d5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000f4d5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65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b273d4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b273d4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34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000f4d5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000f4d5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04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000f4d5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000f4d5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56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000f4d5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000f4d5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7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/>
              <a:t>No data bindings between </a:t>
            </a:r>
            <a:r>
              <a:rPr lang="en-GB" sz="1100" dirty="0" err="1"/>
              <a:t>ViewModels</a:t>
            </a:r>
            <a:r>
              <a:rPr lang="en-GB" sz="1100" dirty="0"/>
              <a:t> and Views</a:t>
            </a:r>
          </a:p>
          <a:p>
            <a:r>
              <a:rPr lang="en-GB" sz="1100" dirty="0"/>
              <a:t>Each data change triggers a redraw of the UI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77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000f4d5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000f4d5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6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000f4d5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000f4d5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63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000f4d5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000f4d5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240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000f4d5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000f4d5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5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f54d720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f54d720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70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000f4d5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000f4d5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20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b273d4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b273d4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9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000f4d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000f4d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40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lutter/flutter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adamped/xamarin.flutter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tthew-carroll/flutter_ui_challenge_material_page_reveal" TargetMode="External"/><Relationship Id="rId3" Type="http://schemas.openxmlformats.org/officeDocument/2006/relationships/hyperlink" Target="https://flutter.io/" TargetMode="External"/><Relationship Id="rId7" Type="http://schemas.openxmlformats.org/officeDocument/2006/relationships/hyperlink" Target="https://github.com/MarcinusX/flutter_ui_challenge_flight_searc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atthew-carroll/flutter_ui_challenge_egg_timer" TargetMode="External"/><Relationship Id="rId11" Type="http://schemas.openxmlformats.org/officeDocument/2006/relationships/hyperlink" Target="https://github.com/matthew-carroll/flutter_ui_challenge_weather" TargetMode="External"/><Relationship Id="rId5" Type="http://schemas.openxmlformats.org/officeDocument/2006/relationships/hyperlink" Target="https://www.burkharts.net/apps/blog/" TargetMode="External"/><Relationship Id="rId10" Type="http://schemas.openxmlformats.org/officeDocument/2006/relationships/hyperlink" Target="https://github.com/matthew-carroll/flutter_ui_challenge_springy_slider" TargetMode="External"/><Relationship Id="rId4" Type="http://schemas.openxmlformats.org/officeDocument/2006/relationships/hyperlink" Target="https://github.com/flutter/flutter" TargetMode="External"/><Relationship Id="rId9" Type="http://schemas.openxmlformats.org/officeDocument/2006/relationships/hyperlink" Target="https://github.com/matthew-carroll/flutter_ui_challenge_flip_carouse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cw7A4HbvM_Abv320rVgPVGiUP2msVs7tfGbkgdrTy0I/edit#slide=id.gbb3c3233b_0_16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widgets/materia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897614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Come to </a:t>
            </a:r>
            <a:r>
              <a:rPr lang="de-DE" dirty="0" err="1"/>
              <a:t>the</a:t>
            </a:r>
            <a:r>
              <a:rPr lang="de-DE" dirty="0"/>
              <a:t> Dart Side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Why you should </a:t>
            </a:r>
            <a:r>
              <a:rPr lang="de-DE" sz="2000" dirty="0" err="1"/>
              <a:t>care</a:t>
            </a:r>
            <a:r>
              <a:rPr lang="de-DE" sz="2000" dirty="0"/>
              <a:t> </a:t>
            </a:r>
            <a:r>
              <a:rPr lang="de-DE" sz="2000" dirty="0" err="1"/>
              <a:t>about</a:t>
            </a:r>
            <a:r>
              <a:rPr lang="de-DE" sz="2000" dirty="0"/>
              <a:t>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ThomasBurkhart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Xamarin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Expertday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Cologne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19.10. 2018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297500" y="328300"/>
            <a:ext cx="7038900" cy="42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'dart:async'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oneSecond </a:t>
            </a:r>
            <a:r>
              <a:rPr lang="en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Duration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(seconds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printWithDelay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message)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delayed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(oneSecond);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(message);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printWithDelay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'Hello PHX Flutter &amp; Dart Meetup!!'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678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out of the box with Dart?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297500" y="980661"/>
            <a:ext cx="7038900" cy="383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Fast Package manager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/>
              <a:t>Deploys everywhere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Mobile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Web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Server</a:t>
            </a:r>
            <a:endParaRPr sz="1400"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21st century language features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Async / await, streams,  static typing</a:t>
            </a:r>
            <a:r>
              <a:rPr lang="de-DE" sz="1400" dirty="0"/>
              <a:t>, </a:t>
            </a:r>
            <a:r>
              <a:rPr lang="de-DE" sz="1400" dirty="0" err="1"/>
              <a:t>genrics</a:t>
            </a:r>
            <a:endParaRPr sz="1400"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IDE Support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Intellij, </a:t>
            </a:r>
            <a:r>
              <a:rPr lang="de-DE" sz="1400" dirty="0"/>
              <a:t>Android Studio, </a:t>
            </a:r>
            <a:r>
              <a:rPr lang="en" sz="1400" dirty="0"/>
              <a:t>Visual Studio Code </a:t>
            </a:r>
            <a:r>
              <a:rPr lang="de-DE" sz="1400" dirty="0"/>
              <a:t>on Windows, Mac, Linux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Static analysis, refactor, code completion, quick fixes, etc.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Constantly growing community</a:t>
            </a:r>
            <a:endParaRPr sz="1400" dirty="0"/>
          </a:p>
          <a:p>
            <a:pPr marL="45720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46412"/>
            <a:ext cx="7038900" cy="3332338"/>
          </a:xfrm>
        </p:spPr>
        <p:txBody>
          <a:bodyPr/>
          <a:lstStyle/>
          <a:p>
            <a:r>
              <a:rPr lang="de-DE" sz="1400" dirty="0"/>
              <a:t>Easy to pick </a:t>
            </a:r>
            <a:r>
              <a:rPr lang="de-DE" sz="1400" dirty="0" err="1"/>
              <a:t>up</a:t>
            </a:r>
            <a:r>
              <a:rPr lang="de-DE" sz="1400" dirty="0"/>
              <a:t>. C# </a:t>
            </a:r>
            <a:r>
              <a:rPr lang="de-DE" sz="1400" dirty="0" err="1"/>
              <a:t>developers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instantly</a:t>
            </a:r>
            <a:r>
              <a:rPr lang="de-DE" sz="1400" dirty="0"/>
              <a:t> </a:t>
            </a:r>
            <a:r>
              <a:rPr lang="de-DE" sz="1400" dirty="0" err="1"/>
              <a:t>start</a:t>
            </a:r>
            <a:endParaRPr lang="de-DE" sz="1400" dirty="0"/>
          </a:p>
          <a:p>
            <a:r>
              <a:rPr lang="de-DE" sz="1400" dirty="0"/>
              <a:t>Single </a:t>
            </a:r>
            <a:r>
              <a:rPr lang="de-DE" sz="1400" dirty="0" err="1"/>
              <a:t>threaded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default</a:t>
            </a:r>
            <a:r>
              <a:rPr lang="de-DE" sz="1400" dirty="0"/>
              <a:t>. Isolates don‘t </a:t>
            </a:r>
            <a:r>
              <a:rPr lang="de-DE" sz="1400" dirty="0" err="1"/>
              <a:t>share</a:t>
            </a:r>
            <a:r>
              <a:rPr lang="de-DE" sz="1400" dirty="0"/>
              <a:t> </a:t>
            </a:r>
            <a:r>
              <a:rPr lang="de-DE" sz="1400" dirty="0" err="1"/>
              <a:t>memory</a:t>
            </a:r>
            <a:endParaRPr lang="de-DE" sz="1400" dirty="0"/>
          </a:p>
          <a:p>
            <a:r>
              <a:rPr lang="de-DE" sz="1400" dirty="0"/>
              <a:t>Streams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part</a:t>
            </a:r>
            <a:r>
              <a:rPr lang="de-DE" sz="1400" dirty="0"/>
              <a:t> of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language</a:t>
            </a:r>
            <a:endParaRPr lang="de-DE" sz="1400" dirty="0"/>
          </a:p>
          <a:p>
            <a:r>
              <a:rPr lang="de-DE" sz="1400" dirty="0"/>
              <a:t>ASYNC/AWAIT</a:t>
            </a:r>
          </a:p>
          <a:p>
            <a:r>
              <a:rPr lang="de-DE" sz="1400" dirty="0" err="1"/>
              <a:t>Compiles</a:t>
            </a:r>
            <a:r>
              <a:rPr lang="de-DE" sz="1400" dirty="0"/>
              <a:t> to:</a:t>
            </a:r>
          </a:p>
          <a:p>
            <a:pPr lvl="1"/>
            <a:r>
              <a:rPr lang="de-DE" sz="1200" dirty="0"/>
              <a:t>JS Script</a:t>
            </a:r>
          </a:p>
          <a:p>
            <a:pPr lvl="1"/>
            <a:r>
              <a:rPr lang="de-DE" sz="1200" dirty="0"/>
              <a:t>ARM Code</a:t>
            </a:r>
            <a:br>
              <a:rPr lang="de-DE" sz="1200" dirty="0"/>
            </a:br>
            <a:endParaRPr lang="de-DE" sz="1200" dirty="0"/>
          </a:p>
          <a:p>
            <a:r>
              <a:rPr lang="de-DE" sz="1400" dirty="0"/>
              <a:t>Can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interpreted</a:t>
            </a:r>
            <a:endParaRPr lang="de-DE" sz="1400" dirty="0"/>
          </a:p>
          <a:p>
            <a:r>
              <a:rPr lang="de-DE" sz="1400" dirty="0"/>
              <a:t>Not too </a:t>
            </a:r>
            <a:r>
              <a:rPr lang="de-DE" sz="1400" dirty="0" err="1"/>
              <a:t>complex</a:t>
            </a:r>
            <a:r>
              <a:rPr lang="de-DE" sz="1400" dirty="0"/>
              <a:t> but </a:t>
            </a:r>
            <a:r>
              <a:rPr lang="de-DE" sz="1400" dirty="0" err="1"/>
              <a:t>adds</a:t>
            </a:r>
            <a:r>
              <a:rPr lang="de-DE" sz="1400" dirty="0"/>
              <a:t> some </a:t>
            </a:r>
            <a:r>
              <a:rPr lang="de-DE" sz="1400" dirty="0" err="1"/>
              <a:t>nice</a:t>
            </a:r>
            <a:r>
              <a:rPr lang="de-DE" sz="1400" dirty="0"/>
              <a:t> </a:t>
            </a:r>
            <a:r>
              <a:rPr lang="de-DE" sz="1400" dirty="0" err="1"/>
              <a:t>language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endParaRPr lang="de-DE" sz="1400" dirty="0"/>
          </a:p>
          <a:p>
            <a:r>
              <a:rPr lang="de-DE" sz="1400" dirty="0"/>
              <a:t>All </a:t>
            </a:r>
            <a:r>
              <a:rPr lang="de-DE" sz="1400" dirty="0" err="1"/>
              <a:t>packages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distributed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source</a:t>
            </a:r>
            <a:r>
              <a:rPr lang="de-DE" sz="1400" dirty="0"/>
              <a:t> </a:t>
            </a:r>
            <a:r>
              <a:rPr lang="de-DE" sz="1400" dirty="0" err="1"/>
              <a:t>code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2970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14334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 fundamentals</a:t>
            </a:r>
            <a:endParaRPr dirty="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5" y="221655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Flutter unique?</a:t>
            </a:r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body" idx="1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They rolled their own runtime 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No dependency on OEM UI components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No need to use any marshalling/P</a:t>
            </a:r>
            <a:r>
              <a:rPr lang="de-DE" sz="1800" dirty="0"/>
              <a:t>i</a:t>
            </a:r>
            <a:r>
              <a:rPr lang="en" sz="1800" dirty="0"/>
              <a:t>nvoke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Looks exactly the same on any platform down to the pixel.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No separate markdown language for expressing UIs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Runs on multiple platforms</a:t>
            </a:r>
            <a:endParaRPr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Runs right on the metal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Everything is a Widget</a:t>
            </a:r>
            <a:endParaRPr sz="2800" dirty="0"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modes of Flutter applications</a:t>
            </a:r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body" idx="1"/>
          </p:nvPr>
        </p:nvSpPr>
        <p:spPr>
          <a:xfrm>
            <a:off x="1297500" y="1110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Debug / Slow mode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JIT compiled for stateful hot reload and fast dev cycles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Release mode</a:t>
            </a:r>
            <a:endParaRPr sz="1800" dirty="0"/>
          </a:p>
          <a:p>
            <a: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AOT compiled for speed and app store deployment</a:t>
            </a:r>
            <a:endParaRPr sz="1800" dirty="0"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Widget</a:t>
            </a:r>
            <a:endParaRPr/>
          </a:p>
        </p:txBody>
      </p:sp>
      <p:sp>
        <p:nvSpPr>
          <p:cNvPr id="318" name="Google Shape;318;p34"/>
          <p:cNvSpPr txBox="1"/>
          <p:nvPr/>
        </p:nvSpPr>
        <p:spPr>
          <a:xfrm>
            <a:off x="1297500" y="1206225"/>
            <a:ext cx="4322400" cy="24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StatelessWidget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2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BuildContext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context) {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  child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89CA78"/>
                </a:solidFill>
                <a:latin typeface="Consolas"/>
                <a:ea typeface="Consolas"/>
                <a:cs typeface="Consolas"/>
                <a:sym typeface="Consolas"/>
              </a:rPr>
              <a:t>'Hello World!'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</a:rPr>
              <a:t>}</a:t>
            </a:r>
            <a:endParaRPr sz="1200">
              <a:solidFill>
                <a:srgbClr val="BBBBBB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Widget</a:t>
            </a:r>
            <a:endParaRPr/>
          </a:p>
        </p:txBody>
      </p:sp>
      <p:sp>
        <p:nvSpPr>
          <p:cNvPr id="325" name="Google Shape;325;p35"/>
          <p:cNvSpPr txBox="1"/>
          <p:nvPr/>
        </p:nvSpPr>
        <p:spPr>
          <a:xfrm>
            <a:off x="1297500" y="1191650"/>
            <a:ext cx="5969100" cy="3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StatefulWidget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createState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100">
                <a:solidFill>
                  <a:srgbClr val="AAB1C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BuildContext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context)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  child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89CA78"/>
                </a:solidFill>
                <a:latin typeface="Consolas"/>
                <a:ea typeface="Consolas"/>
                <a:cs typeface="Consolas"/>
                <a:sym typeface="Consolas"/>
              </a:rPr>
              <a:t>'Hello World!'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8772" y="54127"/>
            <a:ext cx="4189828" cy="50893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2533" y="103343"/>
            <a:ext cx="2504363" cy="48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ihandform 19"/>
          <p:cNvSpPr/>
          <p:nvPr/>
        </p:nvSpPr>
        <p:spPr>
          <a:xfrm>
            <a:off x="3171899" y="4166488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Trigger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rebuild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Gebogener Pfeil 20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8210155"/>
              <a:gd name="adj4" fmla="val 6449719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82065"/>
          </a:xfrm>
        </p:spPr>
        <p:txBody>
          <a:bodyPr/>
          <a:lstStyle/>
          <a:p>
            <a:r>
              <a:rPr lang="en-GB" dirty="0"/>
              <a:t>Why Flutter is called Reactive</a:t>
            </a: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t="3928" r="7907" b="17130"/>
          <a:stretch/>
        </p:blipFill>
        <p:spPr>
          <a:xfrm>
            <a:off x="5161515" y="1064524"/>
            <a:ext cx="3873303" cy="783302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9284" y="3814550"/>
            <a:ext cx="2533572" cy="114396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62" y="2255079"/>
            <a:ext cx="2011478" cy="322830"/>
          </a:xfrm>
          <a:prstGeom prst="rect">
            <a:avLst/>
          </a:prstGeom>
        </p:spPr>
      </p:pic>
      <p:sp>
        <p:nvSpPr>
          <p:cNvPr id="16" name="Freihandform 15"/>
          <p:cNvSpPr/>
          <p:nvPr/>
        </p:nvSpPr>
        <p:spPr>
          <a:xfrm>
            <a:off x="4155438" y="1139469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User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interaction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Gebogener Pfeil 16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21292825"/>
              <a:gd name="adj4" fmla="val 19766604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ihandform 17"/>
          <p:cNvSpPr/>
          <p:nvPr/>
        </p:nvSpPr>
        <p:spPr>
          <a:xfrm>
            <a:off x="4763298" y="3010270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Update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of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state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value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Gebogener Pfeil 18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4014266"/>
              <a:gd name="adj4" fmla="val 2253829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ihandform 21"/>
          <p:cNvSpPr/>
          <p:nvPr/>
        </p:nvSpPr>
        <p:spPr>
          <a:xfrm>
            <a:off x="1461052" y="3010270"/>
            <a:ext cx="1285461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Read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new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state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while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rebuilding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widget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tree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Gebogener Pfeil 22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12297380"/>
              <a:gd name="adj4" fmla="val 10771160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ihandform 23"/>
          <p:cNvSpPr/>
          <p:nvPr/>
        </p:nvSpPr>
        <p:spPr>
          <a:xfrm>
            <a:off x="2188361" y="1139469"/>
            <a:ext cx="1006078" cy="1006078"/>
          </a:xfrm>
          <a:custGeom>
            <a:avLst/>
            <a:gdLst>
              <a:gd name="connsiteX0" fmla="*/ 0 w 1006078"/>
              <a:gd name="connsiteY0" fmla="*/ 0 h 1006078"/>
              <a:gd name="connsiteX1" fmla="*/ 1006078 w 1006078"/>
              <a:gd name="connsiteY1" fmla="*/ 0 h 1006078"/>
              <a:gd name="connsiteX2" fmla="*/ 1006078 w 1006078"/>
              <a:gd name="connsiteY2" fmla="*/ 1006078 h 1006078"/>
              <a:gd name="connsiteX3" fmla="*/ 0 w 1006078"/>
              <a:gd name="connsiteY3" fmla="*/ 1006078 h 1006078"/>
              <a:gd name="connsiteX4" fmla="*/ 0 w 1006078"/>
              <a:gd name="connsiteY4" fmla="*/ 0 h 100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078" h="1006078">
                <a:moveTo>
                  <a:pt x="0" y="0"/>
                </a:moveTo>
                <a:lnTo>
                  <a:pt x="1006078" y="0"/>
                </a:lnTo>
                <a:lnTo>
                  <a:pt x="1006078" y="1006078"/>
                </a:lnTo>
                <a:lnTo>
                  <a:pt x="0" y="1006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Redraw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updated</a:t>
            </a:r>
            <a:r>
              <a:rPr lang="de-DE" sz="1400" kern="1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de-DE" sz="1400" kern="1200" dirty="0" err="1">
                <a:solidFill>
                  <a:schemeClr val="bg1">
                    <a:lumMod val="95000"/>
                  </a:schemeClr>
                </a:solidFill>
              </a:rPr>
              <a:t>widgets</a:t>
            </a:r>
            <a:endParaRPr lang="de-DE" sz="1400" kern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Gebogener Pfeil 24"/>
          <p:cNvSpPr/>
          <p:nvPr/>
        </p:nvSpPr>
        <p:spPr>
          <a:xfrm>
            <a:off x="1789109" y="1110403"/>
            <a:ext cx="3771658" cy="3771658"/>
          </a:xfrm>
          <a:prstGeom prst="circularArrow">
            <a:avLst>
              <a:gd name="adj1" fmla="val 5202"/>
              <a:gd name="adj2" fmla="val 336015"/>
              <a:gd name="adj3" fmla="val 16865256"/>
              <a:gd name="adj4" fmla="val 15198729"/>
              <a:gd name="adj5" fmla="val 606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775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16" grpId="0"/>
      <p:bldP spid="18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361700" y="866775"/>
            <a:ext cx="55521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“Flutter is Google’s mobile UI framework for crafting high-quality native interfaces on iOS and Android in record time. Flutter works with existing code, is used by developers and organizations around the world, and is free and open source.” - flutter.io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tter-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1755.0361"/>
                    <p14:bmk name="Textmarke 2" time="23567.6279"/>
                    <p14:bmk name="Textmarke 3" time="30086.3335"/>
                    <p14:bmk name="Textmarke 4" time="42622.3059"/>
                    <p14:bmk name="Textmarke 5" time="111319.4342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313" y="0"/>
            <a:ext cx="6594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341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 fullScrn="1">
                  <p:cMediaNode vol="80000">
                    <p:cTn id="3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32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1"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1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2"/>
                      </p:tgtEl>
                    </p:cond>
                  </p:nextCondLst>
                </p:seq>
                <p:seq concurrent="1" nextAc="seek">
                  <p:cTn id="42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3" fill="hold">
                          <p:stCondLst>
                            <p:cond delay="0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3"/>
                      </p:tgtEl>
                    </p:cond>
                  </p:nextCondLst>
                </p:seq>
                <p:seq concurrent="1" nextAc="seek">
                  <p:cTn id="47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1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4"/>
                      </p:tgtEl>
                    </p:cond>
                  </p:nextCondLst>
                </p:seq>
                <p:seq concurrent="1" nextAc="seek">
                  <p:cTn id="52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3" fill="hold">
                          <p:stCondLst>
                            <p:cond delay="0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5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341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 fullScrn="1">
                  <p:cMediaNode vol="80000">
                    <p:cTn id="3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Getting started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7038900" cy="3043361"/>
          </a:xfrm>
        </p:spPr>
        <p:txBody>
          <a:bodyPr/>
          <a:lstStyle/>
          <a:p>
            <a:r>
              <a:rPr lang="de-DE" sz="1400" dirty="0" err="1"/>
              <a:t>Install</a:t>
            </a:r>
            <a:r>
              <a:rPr lang="de-DE" sz="1400" dirty="0"/>
              <a:t> Android SDK</a:t>
            </a:r>
          </a:p>
          <a:p>
            <a:endParaRPr lang="de-DE" sz="1400" dirty="0"/>
          </a:p>
          <a:p>
            <a:r>
              <a:rPr lang="de-DE" sz="1400" dirty="0" err="1"/>
              <a:t>Install</a:t>
            </a:r>
            <a:r>
              <a:rPr lang="de-DE" sz="1400" dirty="0"/>
              <a:t> your </a:t>
            </a:r>
            <a:r>
              <a:rPr lang="de-DE" sz="1400" dirty="0" err="1"/>
              <a:t>favorite</a:t>
            </a:r>
            <a:r>
              <a:rPr lang="de-DE" sz="1400" dirty="0"/>
              <a:t> IDE (VS </a:t>
            </a:r>
            <a:r>
              <a:rPr lang="de-DE" sz="1400" dirty="0" err="1"/>
              <a:t>code</a:t>
            </a:r>
            <a:r>
              <a:rPr lang="de-DE" sz="1400" dirty="0"/>
              <a:t>, Android Studio, </a:t>
            </a:r>
            <a:r>
              <a:rPr lang="de-DE" sz="1400" dirty="0" err="1"/>
              <a:t>IntelliJ</a:t>
            </a:r>
            <a:r>
              <a:rPr lang="de-DE" sz="1400" dirty="0"/>
              <a:t>)</a:t>
            </a:r>
          </a:p>
          <a:p>
            <a:endParaRPr lang="de-DE" sz="1400" dirty="0"/>
          </a:p>
          <a:p>
            <a:r>
              <a:rPr lang="de-DE" sz="1400" dirty="0" err="1"/>
              <a:t>Install</a:t>
            </a:r>
            <a:r>
              <a:rPr lang="de-DE" sz="1400" dirty="0"/>
              <a:t> Flutter </a:t>
            </a:r>
            <a:r>
              <a:rPr lang="de-DE" sz="1400" dirty="0" err="1"/>
              <a:t>plugins</a:t>
            </a:r>
            <a:r>
              <a:rPr lang="de-DE" sz="1400" dirty="0"/>
              <a:t> for your DIE</a:t>
            </a:r>
          </a:p>
          <a:p>
            <a:endParaRPr lang="de-DE" sz="1400" dirty="0"/>
          </a:p>
          <a:p>
            <a:r>
              <a:rPr lang="de-DE" sz="1400" dirty="0"/>
              <a:t>Clone </a:t>
            </a:r>
            <a:r>
              <a:rPr lang="de-DE" sz="1400" dirty="0" err="1"/>
              <a:t>the</a:t>
            </a:r>
            <a:r>
              <a:rPr lang="de-DE" sz="1400" dirty="0"/>
              <a:t> Flutter </a:t>
            </a:r>
            <a:r>
              <a:rPr lang="de-DE" sz="1400" dirty="0" err="1"/>
              <a:t>repo</a:t>
            </a:r>
            <a:r>
              <a:rPr lang="de-DE" sz="1400" dirty="0"/>
              <a:t> </a:t>
            </a:r>
            <a:r>
              <a:rPr lang="de-DE" sz="1400" dirty="0">
                <a:hlinkClick r:id="rId2"/>
              </a:rPr>
              <a:t>https://github.com/flutter/flutter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Add </a:t>
            </a:r>
            <a:r>
              <a:rPr lang="de-DE" sz="1400" dirty="0" err="1"/>
              <a:t>flutter</a:t>
            </a:r>
            <a:r>
              <a:rPr lang="de-DE" sz="1400" dirty="0"/>
              <a:t>/bin to your </a:t>
            </a:r>
            <a:r>
              <a:rPr lang="de-DE" sz="1400" dirty="0" err="1"/>
              <a:t>path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Run ‚</a:t>
            </a:r>
            <a:r>
              <a:rPr lang="de-DE" sz="1400" dirty="0" err="1"/>
              <a:t>flutter</a:t>
            </a:r>
            <a:r>
              <a:rPr lang="de-DE" sz="1400" dirty="0"/>
              <a:t> </a:t>
            </a:r>
            <a:r>
              <a:rPr lang="de-DE" sz="1400" dirty="0" err="1"/>
              <a:t>doctor</a:t>
            </a:r>
            <a:r>
              <a:rPr lang="de-DE" sz="1400" dirty="0"/>
              <a:t>‘</a:t>
            </a:r>
          </a:p>
          <a:p>
            <a:endParaRPr lang="de-DE" sz="1400" dirty="0"/>
          </a:p>
          <a:p>
            <a:r>
              <a:rPr lang="de-DE" sz="1400" dirty="0"/>
              <a:t>Create your </a:t>
            </a:r>
            <a:r>
              <a:rPr lang="de-DE" sz="1400" dirty="0" err="1"/>
              <a:t>first</a:t>
            </a:r>
            <a:r>
              <a:rPr lang="de-DE" sz="1400" dirty="0"/>
              <a:t> </a:t>
            </a:r>
            <a:r>
              <a:rPr lang="de-DE" sz="1400" dirty="0" err="1"/>
              <a:t>app</a:t>
            </a:r>
            <a:r>
              <a:rPr lang="de-DE" sz="1400" dirty="0"/>
              <a:t> with: </a:t>
            </a:r>
            <a:r>
              <a:rPr lang="de-DE" sz="1400" dirty="0" err="1">
                <a:latin typeface="Dank Mono" panose="00000509000000000000" pitchFamily="49" charset="0"/>
              </a:rPr>
              <a:t>flutter</a:t>
            </a:r>
            <a:r>
              <a:rPr lang="de-DE" sz="1400" dirty="0">
                <a:latin typeface="Dank Mono" panose="00000509000000000000" pitchFamily="49" charset="0"/>
              </a:rPr>
              <a:t> </a:t>
            </a:r>
            <a:r>
              <a:rPr lang="de-DE" sz="1400" dirty="0" err="1">
                <a:latin typeface="Dank Mono" panose="00000509000000000000" pitchFamily="49" charset="0"/>
              </a:rPr>
              <a:t>create</a:t>
            </a:r>
            <a:r>
              <a:rPr lang="de-DE" sz="1400" dirty="0">
                <a:latin typeface="Dank Mono" panose="00000509000000000000" pitchFamily="49" charset="0"/>
              </a:rPr>
              <a:t> </a:t>
            </a:r>
            <a:r>
              <a:rPr lang="de-DE" sz="1400" dirty="0" err="1">
                <a:latin typeface="Dank Mono" panose="00000509000000000000" pitchFamily="49" charset="0"/>
              </a:rPr>
              <a:t>your_app_name</a:t>
            </a:r>
            <a:endParaRPr lang="de-DE" sz="1400" dirty="0">
              <a:latin typeface="Dank Mono" panose="00000509000000000000" pitchFamily="49" charset="0"/>
            </a:endParaRPr>
          </a:p>
          <a:p>
            <a:pPr marL="146050" indent="0">
              <a:buNone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8412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of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Xamarin Forms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57433"/>
            <a:ext cx="7038900" cy="2911200"/>
          </a:xfrm>
        </p:spPr>
        <p:txBody>
          <a:bodyPr/>
          <a:lstStyle/>
          <a:p>
            <a:r>
              <a:rPr lang="de-DE" sz="1800" dirty="0"/>
              <a:t>Very </a:t>
            </a:r>
            <a:r>
              <a:rPr lang="de-DE" sz="1800" dirty="0" err="1"/>
              <a:t>stable</a:t>
            </a:r>
            <a:r>
              <a:rPr lang="de-DE" sz="1800" dirty="0"/>
              <a:t> </a:t>
            </a:r>
            <a:r>
              <a:rPr lang="de-DE" sz="1800" dirty="0" err="1"/>
              <a:t>tool</a:t>
            </a:r>
            <a:r>
              <a:rPr lang="de-DE" sz="1800" dirty="0"/>
              <a:t> </a:t>
            </a:r>
            <a:r>
              <a:rPr lang="de-DE" sz="1800" dirty="0" err="1"/>
              <a:t>chain</a:t>
            </a:r>
            <a:r>
              <a:rPr lang="de-DE" sz="1800" dirty="0"/>
              <a:t> (at least </a:t>
            </a:r>
            <a:r>
              <a:rPr lang="de-DE" sz="1800" dirty="0" err="1"/>
              <a:t>if</a:t>
            </a:r>
            <a:r>
              <a:rPr lang="de-DE" sz="1800" dirty="0"/>
              <a:t> you don‘t 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master</a:t>
            </a:r>
            <a:r>
              <a:rPr lang="de-DE" sz="1800" dirty="0"/>
              <a:t> </a:t>
            </a:r>
            <a:r>
              <a:rPr lang="de-DE" sz="1800" dirty="0" err="1"/>
              <a:t>channel</a:t>
            </a:r>
            <a:r>
              <a:rPr lang="de-DE" sz="1800" dirty="0"/>
              <a:t> 😊 )</a:t>
            </a:r>
          </a:p>
          <a:p>
            <a:endParaRPr lang="de-DE" sz="1800" dirty="0"/>
          </a:p>
          <a:p>
            <a:r>
              <a:rPr lang="de-DE" sz="1800" dirty="0" err="1"/>
              <a:t>Animations</a:t>
            </a:r>
            <a:r>
              <a:rPr lang="de-DE" sz="1800" dirty="0"/>
              <a:t> with 60-120 FPS</a:t>
            </a:r>
          </a:p>
          <a:p>
            <a:endParaRPr lang="de-DE" sz="1800" dirty="0"/>
          </a:p>
          <a:p>
            <a:r>
              <a:rPr lang="de-DE" sz="1800" dirty="0"/>
              <a:t>Small App </a:t>
            </a:r>
            <a:r>
              <a:rPr lang="de-DE" sz="1800" dirty="0" err="1"/>
              <a:t>size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Fast </a:t>
            </a:r>
            <a:r>
              <a:rPr lang="de-DE" sz="1800" dirty="0" err="1"/>
              <a:t>startup</a:t>
            </a:r>
            <a:r>
              <a:rPr lang="de-DE" sz="1800" dirty="0"/>
              <a:t> time like native Apps</a:t>
            </a:r>
          </a:p>
          <a:p>
            <a:endParaRPr lang="de-DE" sz="1800" dirty="0"/>
          </a:p>
          <a:p>
            <a:r>
              <a:rPr lang="de-DE" sz="1800" dirty="0"/>
              <a:t>High </a:t>
            </a:r>
            <a:r>
              <a:rPr lang="de-DE" sz="1800" dirty="0" err="1"/>
              <a:t>productivity</a:t>
            </a:r>
            <a:r>
              <a:rPr lang="de-DE" sz="1800" dirty="0"/>
              <a:t> due to  Hot Reload</a:t>
            </a:r>
          </a:p>
        </p:txBody>
      </p:sp>
    </p:spTree>
    <p:extLst>
      <p:ext uri="{BB962C8B-B14F-4D97-AF65-F5344CB8AC3E}">
        <p14:creationId xmlns:p14="http://schemas.microsoft.com/office/powerpoint/2010/main" val="252083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95272"/>
            <a:ext cx="7038900" cy="2911200"/>
          </a:xfrm>
        </p:spPr>
        <p:txBody>
          <a:bodyPr/>
          <a:lstStyle/>
          <a:p>
            <a:r>
              <a:rPr lang="de-DE" sz="1600" dirty="0"/>
              <a:t>To </a:t>
            </a:r>
            <a:r>
              <a:rPr lang="de-DE" sz="1600" dirty="0" err="1"/>
              <a:t>access</a:t>
            </a:r>
            <a:r>
              <a:rPr lang="de-DE" sz="1600" dirty="0"/>
              <a:t> native APIs you </a:t>
            </a:r>
            <a:r>
              <a:rPr lang="de-DE" sz="1600" dirty="0" err="1"/>
              <a:t>need</a:t>
            </a:r>
            <a:r>
              <a:rPr lang="de-DE" sz="1600" dirty="0"/>
              <a:t> to </a:t>
            </a:r>
            <a:r>
              <a:rPr lang="de-DE" sz="1600" dirty="0" err="1"/>
              <a:t>write</a:t>
            </a:r>
            <a:r>
              <a:rPr lang="de-DE" sz="1600" dirty="0"/>
              <a:t> a native </a:t>
            </a:r>
            <a:r>
              <a:rPr lang="de-DE" sz="1600" dirty="0" err="1"/>
              <a:t>plugin</a:t>
            </a:r>
            <a:r>
              <a:rPr lang="de-DE" sz="1600" dirty="0"/>
              <a:t> in Java/Swift/</a:t>
            </a:r>
            <a:r>
              <a:rPr lang="de-DE" sz="1600" dirty="0" err="1"/>
              <a:t>obj</a:t>
            </a:r>
            <a:r>
              <a:rPr lang="de-DE" sz="1600" dirty="0"/>
              <a:t>-c</a:t>
            </a:r>
          </a:p>
          <a:p>
            <a:endParaRPr lang="de-DE" sz="1600" dirty="0"/>
          </a:p>
          <a:p>
            <a:r>
              <a:rPr lang="de-DE" sz="1600" dirty="0"/>
              <a:t>Still some </a:t>
            </a:r>
            <a:r>
              <a:rPr lang="de-DE" sz="1600" dirty="0" err="1"/>
              <a:t>plugins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missing but </a:t>
            </a:r>
            <a:r>
              <a:rPr lang="de-DE" sz="1600" dirty="0" err="1"/>
              <a:t>it‘s</a:t>
            </a:r>
            <a:r>
              <a:rPr lang="de-DE" sz="1600" dirty="0"/>
              <a:t> getting better</a:t>
            </a:r>
          </a:p>
          <a:p>
            <a:endParaRPr lang="de-DE" sz="1600" dirty="0"/>
          </a:p>
          <a:p>
            <a:r>
              <a:rPr lang="de-DE" sz="1600" dirty="0" err="1"/>
              <a:t>Intellisense</a:t>
            </a:r>
            <a:r>
              <a:rPr lang="de-DE" sz="1600" dirty="0"/>
              <a:t> in IDEs </a:t>
            </a:r>
            <a:r>
              <a:rPr lang="de-DE" sz="1600" dirty="0" err="1"/>
              <a:t>is</a:t>
            </a:r>
            <a:r>
              <a:rPr lang="de-DE" sz="1600" dirty="0"/>
              <a:t> not </a:t>
            </a:r>
            <a:r>
              <a:rPr lang="de-DE" sz="1600" dirty="0" err="1"/>
              <a:t>as</a:t>
            </a:r>
            <a:r>
              <a:rPr lang="de-DE" sz="1600" dirty="0"/>
              <a:t> far </a:t>
            </a:r>
            <a:r>
              <a:rPr lang="de-DE" sz="1600" dirty="0" err="1"/>
              <a:t>developed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in Visual Studio</a:t>
            </a:r>
          </a:p>
          <a:p>
            <a:pPr marL="146050" indent="0">
              <a:buNone/>
            </a:pPr>
            <a:endParaRPr lang="de-DE" sz="1600" dirty="0"/>
          </a:p>
          <a:p>
            <a:r>
              <a:rPr lang="de-DE" sz="1600" dirty="0"/>
              <a:t>No Azure SDKs currently</a:t>
            </a:r>
          </a:p>
        </p:txBody>
      </p:sp>
    </p:spTree>
    <p:extLst>
      <p:ext uri="{BB962C8B-B14F-4D97-AF65-F5344CB8AC3E}">
        <p14:creationId xmlns:p14="http://schemas.microsoft.com/office/powerpoint/2010/main" val="12372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452E6-A246-4CBB-AB8F-9F1DB98C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Latest Features and Outlook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59DF9-DA61-40A6-9B74-ECFD5E181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77347"/>
            <a:ext cx="7038900" cy="3945835"/>
          </a:xfrm>
        </p:spPr>
        <p:txBody>
          <a:bodyPr/>
          <a:lstStyle/>
          <a:p>
            <a:r>
              <a:rPr lang="de-DE" dirty="0"/>
              <a:t>Flutter Views </a:t>
            </a:r>
            <a:r>
              <a:rPr lang="de-DE" dirty="0" err="1"/>
              <a:t>embeded</a:t>
            </a:r>
            <a:r>
              <a:rPr lang="de-DE" dirty="0"/>
              <a:t> in native Apps</a:t>
            </a:r>
          </a:p>
          <a:p>
            <a:r>
              <a:rPr lang="de-DE" dirty="0"/>
              <a:t>Native Views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Flutter Widget </a:t>
            </a:r>
            <a:r>
              <a:rPr lang="de-DE" dirty="0" err="1"/>
              <a:t>tree</a:t>
            </a:r>
            <a:endParaRPr lang="de-DE" dirty="0"/>
          </a:p>
          <a:p>
            <a:r>
              <a:rPr lang="de-DE" dirty="0"/>
              <a:t>Flutter on Linux, Mac and Windows</a:t>
            </a:r>
          </a:p>
          <a:p>
            <a:endParaRPr lang="de-DE" dirty="0"/>
          </a:p>
          <a:p>
            <a:r>
              <a:rPr lang="de-DE" dirty="0"/>
              <a:t>Flutter &amp; Xamarin</a:t>
            </a:r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r>
              <a:rPr lang="de-DE" dirty="0">
                <a:hlinkClick r:id="rId2"/>
              </a:rPr>
              <a:t> </a:t>
            </a:r>
            <a:r>
              <a:rPr lang="de-DE" dirty="0" err="1"/>
              <a:t>Transpiling</a:t>
            </a:r>
            <a:r>
              <a:rPr lang="de-DE" dirty="0"/>
              <a:t> Flutter to C#:  </a:t>
            </a:r>
            <a:r>
              <a:rPr lang="de-DE" dirty="0">
                <a:hlinkClick r:id="rId2"/>
              </a:rPr>
              <a:t>https://github.com/adamped/xamarin.flutter</a:t>
            </a:r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pPr marL="146050" indent="0">
              <a:buNone/>
            </a:pPr>
            <a:endParaRPr lang="de-DE" dirty="0"/>
          </a:p>
          <a:p>
            <a:r>
              <a:rPr lang="de-DE" dirty="0"/>
              <a:t>Embedding native Flutter </a:t>
            </a:r>
            <a:r>
              <a:rPr lang="de-DE" dirty="0" err="1"/>
              <a:t>views</a:t>
            </a:r>
            <a:r>
              <a:rPr lang="de-DE" dirty="0"/>
              <a:t> in a Xamarin native App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213C55-3289-4CF8-94C7-92C68A762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17" y="2827060"/>
            <a:ext cx="5986670" cy="133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8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lutter-reel">
            <a:hlinkClick r:id="" action="ppaction://media"/>
            <a:extLst>
              <a:ext uri="{FF2B5EF4-FFF2-40B4-BE49-F238E27FC236}">
                <a16:creationId xmlns:a16="http://schemas.microsoft.com/office/drawing/2014/main" id="{93E0A04A-A260-4954-B0D9-DD76CB0061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209" y="89494"/>
            <a:ext cx="8882002" cy="49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9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939403" y="957949"/>
            <a:ext cx="8143875" cy="3939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600" u="sng" dirty="0">
                <a:solidFill>
                  <a:schemeClr val="hlink"/>
                </a:solidFill>
                <a:hlinkClick r:id="rId3"/>
              </a:rPr>
              <a:t>Find </a:t>
            </a:r>
            <a:r>
              <a:rPr lang="de-DE" sz="1600" u="sng" dirty="0" err="1">
                <a:solidFill>
                  <a:schemeClr val="hlink"/>
                </a:solidFill>
                <a:hlinkClick r:id="rId3"/>
              </a:rPr>
              <a:t>me</a:t>
            </a:r>
            <a:r>
              <a:rPr lang="de-DE" sz="1600" u="sng" dirty="0">
                <a:solidFill>
                  <a:schemeClr val="hlink"/>
                </a:solidFill>
                <a:hlinkClick r:id="rId3"/>
              </a:rPr>
              <a:t> in Twitter @</a:t>
            </a:r>
            <a:r>
              <a:rPr lang="de-DE" sz="1600" u="sng" dirty="0" err="1">
                <a:solidFill>
                  <a:schemeClr val="hlink"/>
                </a:solidFill>
                <a:hlinkClick r:id="rId3"/>
              </a:rPr>
              <a:t>thomasburkhartb</a:t>
            </a:r>
            <a:endParaRPr lang="en" sz="1600" u="sng" dirty="0">
              <a:solidFill>
                <a:schemeClr val="hlink"/>
              </a:solidFill>
              <a:hlinkClick r:id="rId3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https://flutter.io/</a:t>
            </a:r>
            <a:endParaRPr sz="16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4"/>
              </a:rPr>
              <a:t>https://github.com/flutter/flutter</a:t>
            </a:r>
            <a:endParaRPr sz="16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6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600" dirty="0">
                <a:solidFill>
                  <a:schemeClr val="hlink"/>
                </a:solidFill>
              </a:rPr>
              <a:t>My </a:t>
            </a:r>
            <a:r>
              <a:rPr lang="de-DE" sz="1600" dirty="0" err="1">
                <a:solidFill>
                  <a:schemeClr val="hlink"/>
                </a:solidFill>
              </a:rPr>
              <a:t>blog</a:t>
            </a:r>
            <a:r>
              <a:rPr lang="de-DE" sz="1600" dirty="0">
                <a:solidFill>
                  <a:schemeClr val="hlink"/>
                </a:solidFill>
              </a:rPr>
              <a:t>: </a:t>
            </a:r>
            <a:r>
              <a:rPr lang="de-DE" sz="1600" u="sng" dirty="0">
                <a:solidFill>
                  <a:schemeClr val="hlink"/>
                </a:solidFill>
                <a:hlinkClick r:id="rId5"/>
              </a:rPr>
              <a:t>https://www.burkharts.net/apps/blog/</a:t>
            </a:r>
            <a:endParaRPr lang="de-DE" sz="16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600" dirty="0">
                <a:solidFill>
                  <a:schemeClr val="hlink"/>
                </a:solidFill>
              </a:rPr>
              <a:t>Demo</a:t>
            </a:r>
            <a:r>
              <a:rPr lang="de-DE" sz="1600" strike="sngStrike" dirty="0">
                <a:solidFill>
                  <a:schemeClr val="hlink"/>
                </a:solidFill>
              </a:rPr>
              <a:t>s</a:t>
            </a:r>
            <a:r>
              <a:rPr lang="de-DE" sz="1600" u="sng" strike="sngStrike" dirty="0">
                <a:solidFill>
                  <a:schemeClr val="hlink"/>
                </a:solidFill>
              </a:rPr>
              <a:t>:</a:t>
            </a:r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6"/>
              </a:rPr>
              <a:t>https://github.com/matthew-carroll/flutter_ui_challenge_egg_timer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7"/>
              </a:rPr>
              <a:t>https://github.com/MarcinusX/flutter_ui_challenge_flight_search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8"/>
              </a:rPr>
              <a:t>https://github.com/matthew-carroll/flutter_ui_challenge_material_page_reveal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9"/>
              </a:rPr>
              <a:t>https://github.com/matthew-carroll/flutter_ui_challenge_flip_carousel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10"/>
              </a:rPr>
              <a:t>https://github.com/matthew-carroll/flutter_ui_challenge_springy_slider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11"/>
              </a:rPr>
              <a:t>https://github.com/matthew-carroll/flutter_ui_challenge_weather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endParaRPr lang="de-DE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en-GB" dirty="0"/>
              <a:t>properties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/>
              <a:t>Cross Platform App and UI Framework</a:t>
            </a:r>
          </a:p>
          <a:p>
            <a:r>
              <a:rPr lang="en-GB" sz="2000" dirty="0"/>
              <a:t>Fast growing community</a:t>
            </a:r>
          </a:p>
          <a:p>
            <a:r>
              <a:rPr lang="en-GB" sz="2000" dirty="0"/>
              <a:t>Fast:  60-120fps</a:t>
            </a:r>
          </a:p>
          <a:p>
            <a:r>
              <a:rPr lang="en-GB" sz="2000" dirty="0"/>
              <a:t>Reactive</a:t>
            </a:r>
            <a:r>
              <a:rPr lang="en-GB" sz="1800" dirty="0"/>
              <a:t> </a:t>
            </a:r>
            <a:r>
              <a:rPr lang="en-GB" sz="2000" dirty="0"/>
              <a:t>architecture</a:t>
            </a:r>
          </a:p>
          <a:p>
            <a:r>
              <a:rPr lang="en-GB" sz="2000" dirty="0"/>
              <a:t>Uses Dart</a:t>
            </a:r>
          </a:p>
          <a:p>
            <a:r>
              <a:rPr lang="en-GB" sz="2000" dirty="0"/>
              <a:t>OSS</a:t>
            </a:r>
          </a:p>
          <a:p>
            <a:r>
              <a:rPr lang="en-GB" sz="2000" dirty="0"/>
              <a:t>Easy to get start with</a:t>
            </a:r>
          </a:p>
        </p:txBody>
      </p:sp>
    </p:spTree>
    <p:extLst>
      <p:ext uri="{BB962C8B-B14F-4D97-AF65-F5344CB8AC3E}">
        <p14:creationId xmlns:p14="http://schemas.microsoft.com/office/powerpoint/2010/main" val="69779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/>
        </p:nvSpPr>
        <p:spPr>
          <a:xfrm>
            <a:off x="1351378" y="746584"/>
            <a:ext cx="678600" cy="132105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 rot="-5400000">
            <a:off x="2241911" y="915169"/>
            <a:ext cx="1022833" cy="68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Xamarin Forms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>
            <a:off x="2014008" y="1017734"/>
            <a:ext cx="422259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5" name="Google Shape;225;p27"/>
          <p:cNvCxnSpPr/>
          <p:nvPr/>
        </p:nvCxnSpPr>
        <p:spPr>
          <a:xfrm flipH="1">
            <a:off x="3857326" y="456291"/>
            <a:ext cx="14700" cy="204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6" name="Google Shape;226;p27"/>
          <p:cNvSpPr/>
          <p:nvPr/>
        </p:nvSpPr>
        <p:spPr>
          <a:xfrm>
            <a:off x="5015322" y="676784"/>
            <a:ext cx="1109100" cy="6819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OEM Widgets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7011940" y="63863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7011940" y="976536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5015322" y="16673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6133172" y="16673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15322" y="20054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6133172" y="20054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" name="Google Shape;233;p27"/>
          <p:cNvCxnSpPr>
            <a:endCxn id="226" idx="1"/>
          </p:cNvCxnSpPr>
          <p:nvPr/>
        </p:nvCxnSpPr>
        <p:spPr>
          <a:xfrm>
            <a:off x="3094128" y="1017734"/>
            <a:ext cx="192119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5" name="Google Shape;235;p27"/>
          <p:cNvCxnSpPr>
            <a:stCxn id="226" idx="3"/>
          </p:cNvCxnSpPr>
          <p:nvPr/>
        </p:nvCxnSpPr>
        <p:spPr>
          <a:xfrm>
            <a:off x="6124422" y="1017734"/>
            <a:ext cx="887518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1287513" y="254147"/>
            <a:ext cx="1599934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Xamarin Forms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" name="Google Shape;224;p27"/>
          <p:cNvCxnSpPr/>
          <p:nvPr/>
        </p:nvCxnSpPr>
        <p:spPr>
          <a:xfrm>
            <a:off x="2044130" y="2008734"/>
            <a:ext cx="296244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" name="Textfeld 15"/>
          <p:cNvSpPr txBox="1"/>
          <p:nvPr/>
        </p:nvSpPr>
        <p:spPr>
          <a:xfrm>
            <a:off x="3517501" y="1218418"/>
            <a:ext cx="955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</a:rPr>
              <a:t>Mapping/ marshalling</a:t>
            </a:r>
          </a:p>
        </p:txBody>
      </p:sp>
      <p:sp>
        <p:nvSpPr>
          <p:cNvPr id="38" name="Google Shape;250;p29"/>
          <p:cNvSpPr txBox="1"/>
          <p:nvPr/>
        </p:nvSpPr>
        <p:spPr>
          <a:xfrm>
            <a:off x="1401134" y="2460679"/>
            <a:ext cx="1911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253;p29"/>
          <p:cNvSpPr txBox="1"/>
          <p:nvPr/>
        </p:nvSpPr>
        <p:spPr>
          <a:xfrm>
            <a:off x="1357909" y="2829175"/>
            <a:ext cx="678600" cy="1681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254;p29"/>
          <p:cNvSpPr txBox="1"/>
          <p:nvPr/>
        </p:nvSpPr>
        <p:spPr>
          <a:xfrm rot="-5400000">
            <a:off x="2406700" y="2900957"/>
            <a:ext cx="814745" cy="68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" name="Google Shape;255;p29"/>
          <p:cNvCxnSpPr>
            <a:endCxn id="40" idx="0"/>
          </p:cNvCxnSpPr>
          <p:nvPr/>
        </p:nvCxnSpPr>
        <p:spPr>
          <a:xfrm>
            <a:off x="2014008" y="3232300"/>
            <a:ext cx="459265" cy="945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" name="Google Shape;256;p29"/>
          <p:cNvCxnSpPr/>
          <p:nvPr/>
        </p:nvCxnSpPr>
        <p:spPr>
          <a:xfrm flipH="1">
            <a:off x="3844274" y="2529016"/>
            <a:ext cx="14700" cy="204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" name="Google Shape;257;p29"/>
          <p:cNvSpPr/>
          <p:nvPr/>
        </p:nvSpPr>
        <p:spPr>
          <a:xfrm>
            <a:off x="5015322" y="289420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258;p29"/>
          <p:cNvSpPr/>
          <p:nvPr/>
        </p:nvSpPr>
        <p:spPr>
          <a:xfrm>
            <a:off x="5015322" y="323230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259;p29"/>
          <p:cNvSpPr/>
          <p:nvPr/>
        </p:nvSpPr>
        <p:spPr>
          <a:xfrm>
            <a:off x="5015322" y="37085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260;p29"/>
          <p:cNvSpPr/>
          <p:nvPr/>
        </p:nvSpPr>
        <p:spPr>
          <a:xfrm>
            <a:off x="6133172" y="37085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261;p29"/>
          <p:cNvSpPr/>
          <p:nvPr/>
        </p:nvSpPr>
        <p:spPr>
          <a:xfrm>
            <a:off x="5015322" y="40466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262;p29"/>
          <p:cNvSpPr/>
          <p:nvPr/>
        </p:nvSpPr>
        <p:spPr>
          <a:xfrm>
            <a:off x="6133172" y="40466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" name="Google Shape;263;p29"/>
          <p:cNvCxnSpPr/>
          <p:nvPr/>
        </p:nvCxnSpPr>
        <p:spPr>
          <a:xfrm flipV="1">
            <a:off x="3154309" y="3236779"/>
            <a:ext cx="1852263" cy="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0" name="Google Shape;265;p29"/>
          <p:cNvCxnSpPr>
            <a:stCxn id="71" idx="2"/>
            <a:endCxn id="53" idx="0"/>
          </p:cNvCxnSpPr>
          <p:nvPr/>
        </p:nvCxnSpPr>
        <p:spPr>
          <a:xfrm flipV="1">
            <a:off x="3094131" y="4216334"/>
            <a:ext cx="962788" cy="856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1" name="Google Shape;266;p29"/>
          <p:cNvSpPr txBox="1"/>
          <p:nvPr/>
        </p:nvSpPr>
        <p:spPr>
          <a:xfrm>
            <a:off x="1074178" y="2346830"/>
            <a:ext cx="12330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266;p29"/>
          <p:cNvSpPr txBox="1"/>
          <p:nvPr/>
        </p:nvSpPr>
        <p:spPr>
          <a:xfrm>
            <a:off x="3435431" y="2922604"/>
            <a:ext cx="1192046" cy="380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254;p29"/>
          <p:cNvSpPr txBox="1"/>
          <p:nvPr/>
        </p:nvSpPr>
        <p:spPr>
          <a:xfrm rot="-5400000">
            <a:off x="2399909" y="3914614"/>
            <a:ext cx="767876" cy="620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Plugins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Dart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" name="Google Shape;255;p29"/>
          <p:cNvCxnSpPr>
            <a:endCxn id="71" idx="0"/>
          </p:cNvCxnSpPr>
          <p:nvPr/>
        </p:nvCxnSpPr>
        <p:spPr>
          <a:xfrm>
            <a:off x="2044130" y="4224897"/>
            <a:ext cx="429434" cy="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0" name="Google Shape;266;p29"/>
          <p:cNvSpPr txBox="1"/>
          <p:nvPr/>
        </p:nvSpPr>
        <p:spPr>
          <a:xfrm>
            <a:off x="2989788" y="4174397"/>
            <a:ext cx="1233000" cy="29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messages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266;p29"/>
          <p:cNvSpPr txBox="1"/>
          <p:nvPr/>
        </p:nvSpPr>
        <p:spPr>
          <a:xfrm>
            <a:off x="6066605" y="698836"/>
            <a:ext cx="1022858" cy="36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" name="Google Shape;237;p27"/>
          <p:cNvSpPr txBox="1"/>
          <p:nvPr/>
        </p:nvSpPr>
        <p:spPr>
          <a:xfrm>
            <a:off x="4541947" y="244734"/>
            <a:ext cx="1913876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Native OS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254;p29"/>
          <p:cNvSpPr txBox="1"/>
          <p:nvPr/>
        </p:nvSpPr>
        <p:spPr>
          <a:xfrm rot="-5400000">
            <a:off x="3774993" y="3931054"/>
            <a:ext cx="1134410" cy="570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Plugins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Java/obj-c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" name="Google Shape;265;p29"/>
          <p:cNvCxnSpPr>
            <a:endCxn id="47" idx="1"/>
          </p:cNvCxnSpPr>
          <p:nvPr/>
        </p:nvCxnSpPr>
        <p:spPr>
          <a:xfrm flipV="1">
            <a:off x="4627477" y="4215700"/>
            <a:ext cx="387845" cy="1354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framework</a:t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1502250" y="1341325"/>
            <a:ext cx="6139500" cy="224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3027125" y="31522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Foundation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30271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Animation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45433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Painting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3027125" y="23290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Rendering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3027125" y="19174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Widgets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3027200" y="1505900"/>
            <a:ext cx="21822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Material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60595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Gestures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1688575" y="1726442"/>
            <a:ext cx="1143000" cy="170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(Dart)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Complied</a:t>
            </a:r>
            <a:r>
              <a:rPr lang="de-DE" dirty="0"/>
              <a:t> to ARM </a:t>
            </a:r>
            <a:r>
              <a:rPr lang="de-DE" dirty="0" err="1"/>
              <a:t>code</a:t>
            </a:r>
            <a:endParaRPr dirty="0"/>
          </a:p>
        </p:txBody>
      </p:sp>
      <p:sp>
        <p:nvSpPr>
          <p:cNvPr id="305" name="Google Shape;305;p33"/>
          <p:cNvSpPr/>
          <p:nvPr/>
        </p:nvSpPr>
        <p:spPr>
          <a:xfrm>
            <a:off x="5244875" y="1505900"/>
            <a:ext cx="21822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Cupertino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1483200" y="3883638"/>
            <a:ext cx="6139500" cy="62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3084350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Skia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4600475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Dart VM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6116600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1745725" y="3906138"/>
            <a:ext cx="11430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(C++)</a:t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305325" y="4722500"/>
            <a:ext cx="3485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Flutter System Architecture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Rendering all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499" y="1189383"/>
            <a:ext cx="7505258" cy="3289367"/>
          </a:xfrm>
        </p:spPr>
        <p:txBody>
          <a:bodyPr/>
          <a:lstStyle/>
          <a:p>
            <a:r>
              <a:rPr lang="en-GB" sz="1800" dirty="0"/>
              <a:t>Extremely fast 60-120fps for animations</a:t>
            </a:r>
          </a:p>
          <a:p>
            <a:endParaRPr lang="en-GB" sz="1800" dirty="0"/>
          </a:p>
          <a:p>
            <a:r>
              <a:rPr lang="en-GB" sz="1800" dirty="0"/>
              <a:t>App looks the same on all platform down to the pixel</a:t>
            </a:r>
          </a:p>
          <a:p>
            <a:endParaRPr lang="en-GB" sz="1800" dirty="0"/>
          </a:p>
          <a:p>
            <a:r>
              <a:rPr lang="en-GB" sz="1800" dirty="0"/>
              <a:t>Does runs on every OS version without </a:t>
            </a:r>
            <a:r>
              <a:rPr lang="en-GB" sz="1800" dirty="0" err="1"/>
              <a:t>AppCompat</a:t>
            </a:r>
            <a:r>
              <a:rPr lang="en-GB" sz="1800" dirty="0"/>
              <a:t> libraries</a:t>
            </a:r>
          </a:p>
          <a:p>
            <a:endParaRPr lang="en-GB" sz="1800" dirty="0"/>
          </a:p>
          <a:p>
            <a:r>
              <a:rPr lang="en-GB" sz="1800" dirty="0"/>
              <a:t>Small App size due to Darts tree shaking linker. Flutter adds only about 4MB to your App</a:t>
            </a:r>
          </a:p>
          <a:p>
            <a:endParaRPr lang="en-GB" sz="1800" dirty="0"/>
          </a:p>
          <a:p>
            <a:r>
              <a:rPr lang="en-GB" sz="1800" dirty="0"/>
              <a:t>Fast App start-up because no scanning for custom renderers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7808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out of the box with Flutter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1297500" y="1110350"/>
            <a:ext cx="7038900" cy="3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Reactive UI framework “inspired by React”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UI Test framework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CLI tooling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IDE support (VS Code, Android Studio, IntelliJ)</a:t>
            </a:r>
            <a:endParaRPr sz="1600" dirty="0"/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Stateful Hot Reload (</a:t>
            </a:r>
            <a:r>
              <a:rPr lang="en" sz="1200" dirty="0"/>
              <a:t>It’s awesome, like, really, really awesome</a:t>
            </a:r>
            <a:r>
              <a:rPr lang="en" sz="1600" dirty="0"/>
              <a:t>)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Prebuilt Material Design widget catalog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Performance tooling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The whole Dart ecosystem!</a:t>
            </a:r>
            <a:endParaRPr sz="1600" dirty="0"/>
          </a:p>
          <a:p>
            <a:pPr marL="457200" lv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363750" y="20457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Dart?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" y="23419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1297500" y="881750"/>
            <a:ext cx="7038900" cy="32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400" dirty="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 dirty="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'Hello Xamarin Expert Day!!'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dirty="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</Words>
  <Application>Microsoft Office PowerPoint</Application>
  <PresentationFormat>Bildschirmpräsentation (16:9)</PresentationFormat>
  <Paragraphs>232</Paragraphs>
  <Slides>27</Slides>
  <Notes>17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Lato</vt:lpstr>
      <vt:lpstr>Montserrat</vt:lpstr>
      <vt:lpstr>Arial</vt:lpstr>
      <vt:lpstr>Consolas</vt:lpstr>
      <vt:lpstr>Dank Mono</vt:lpstr>
      <vt:lpstr>Focus</vt:lpstr>
      <vt:lpstr>Come to the Dart Side Why you should care about Flutter</vt:lpstr>
      <vt:lpstr>“Flutter is Google’s mobile UI framework for crafting high-quality native interfaces on iOS and Android in record time. Flutter works with existing code, is used by developers and organizations around the world, and is free and open source.” - flutter.io</vt:lpstr>
      <vt:lpstr>Key properties</vt:lpstr>
      <vt:lpstr>PowerPoint-Präsentation</vt:lpstr>
      <vt:lpstr>High-level framework</vt:lpstr>
      <vt:lpstr>Advantages of Rendering all by itself</vt:lpstr>
      <vt:lpstr>What comes out of the box with Flutter</vt:lpstr>
      <vt:lpstr>What is Dart?</vt:lpstr>
      <vt:lpstr>PowerPoint-Präsentation</vt:lpstr>
      <vt:lpstr>PowerPoint-Präsentation</vt:lpstr>
      <vt:lpstr>What comes out of the box with Dart?</vt:lpstr>
      <vt:lpstr>Dart features</vt:lpstr>
      <vt:lpstr>Flutter fundamentals</vt:lpstr>
      <vt:lpstr>What makes Flutter unique?</vt:lpstr>
      <vt:lpstr>Two modes of Flutter applications</vt:lpstr>
      <vt:lpstr>Everything is a Widget</vt:lpstr>
      <vt:lpstr>Everything is a Widget</vt:lpstr>
      <vt:lpstr>PowerPoint-Präsentation</vt:lpstr>
      <vt:lpstr>Why Flutter is called Reactive</vt:lpstr>
      <vt:lpstr>PowerPoint-Präsentation</vt:lpstr>
      <vt:lpstr>Getting started</vt:lpstr>
      <vt:lpstr>Advantages of Flutter over Xamarin Forms</vt:lpstr>
      <vt:lpstr>A perfect cross platform world?</vt:lpstr>
      <vt:lpstr>Latest Features and Outlook</vt:lpstr>
      <vt:lpstr>PowerPoint-Präsentation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 </dc:title>
  <dc:creator>Thomas Burkhart</dc:creator>
  <cp:lastModifiedBy>Thomas Burkhart</cp:lastModifiedBy>
  <cp:revision>62</cp:revision>
  <dcterms:modified xsi:type="dcterms:W3CDTF">2018-10-21T12:54:22Z</dcterms:modified>
</cp:coreProperties>
</file>